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Plus Jakarta Sans"/>
      <p:regular r:id="rId21"/>
      <p:bold r:id="rId22"/>
      <p:italic r:id="rId23"/>
      <p:boldItalic r:id="rId24"/>
    </p:embeddedFont>
    <p:embeddedFont>
      <p:font typeface="Inter"/>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AF00398-F85F-4B58-A49F-35AE924890B5}">
  <a:tblStyle styleId="{7AF00398-F85F-4B58-A49F-35AE924890B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Inter-boldItalic.fntdata"/><Relationship Id="rId27"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97df00413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97df004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97df00413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97df00413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697df00413_0_13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697df00413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697df00413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697df00413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697df00413_0_61: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697df00413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a62190d3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5a62190d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7ec36c765_0_35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57ec36c765_0_3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880804835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88080483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hyperlink" Target="https://legacy.calacademy.org/human-odyssey/map/" TargetMode="External"/><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hyperlink" Target="https://legacy.calacademy.org/human-odyssey/map/" TargetMode="External"/><Relationship Id="rId5"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Early Human Migration Interactive Map</a:t>
            </a:r>
            <a:endParaRPr sz="18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7" name="Google Shape;57;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357175" y="1113475"/>
            <a:ext cx="7087200" cy="797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this </a:t>
            </a:r>
            <a:r>
              <a:rPr lang="en" sz="1100" u="sng">
                <a:solidFill>
                  <a:schemeClr val="hlink"/>
                </a:solidFill>
                <a:latin typeface="Halant"/>
                <a:ea typeface="Halant"/>
                <a:cs typeface="Halant"/>
                <a:sym typeface="Halant"/>
                <a:hlinkClick r:id="rId4"/>
              </a:rPr>
              <a:t>site</a:t>
            </a:r>
            <a:r>
              <a:rPr lang="en" sz="1100">
                <a:solidFill>
                  <a:schemeClr val="dk1"/>
                </a:solidFill>
                <a:latin typeface="Halant"/>
                <a:ea typeface="Halant"/>
                <a:cs typeface="Halant"/>
                <a:sym typeface="Halant"/>
              </a:rPr>
              <a:t>, engage with the interactive human migration map. Use the timeline bar at the bottom of the map to move forward through the time periods. Click on the various colored dots (Archaeological Sites, Climate Conditions, Human Encounters) to learn more about the causes of migration. Learn more about particular developments by clicking on the images when they appear. Answer the questions below.</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Origins &amp; Destinations</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At what time do the first migration paths leave Africa?</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Which regions did early humans settle next?</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Climate &amp; Geography</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did changing climate and geography affect human survival and migration paths? Cite particular time periods.</a:t>
            </a:r>
            <a:endParaRPr sz="1100">
              <a:solidFill>
                <a:schemeClr val="dk1"/>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Evidence Behind the Map</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Select one migration path and list what supports its existence (e.g., fossils, tools, DNA).</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Inferences</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human adaptations might have helped them survive new climates or environments?</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Thinking Critically</a:t>
            </a:r>
            <a:endParaRPr b="1"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questions come up when you see gaps or sudden changes in migration patterns?</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a:t>
            </a:r>
            <a:r>
              <a:rPr lang="en" sz="1100">
                <a:solidFill>
                  <a:schemeClr val="dk1"/>
                </a:solidFill>
                <a:latin typeface="Inter"/>
                <a:ea typeface="Inter"/>
                <a:cs typeface="Inter"/>
                <a:sym typeface="Inter"/>
              </a:rPr>
              <a:t>surprised</a:t>
            </a:r>
            <a:r>
              <a:rPr lang="en" sz="1100">
                <a:solidFill>
                  <a:schemeClr val="dk1"/>
                </a:solidFill>
                <a:latin typeface="Inter"/>
                <a:ea typeface="Inter"/>
                <a:cs typeface="Inter"/>
                <a:sym typeface="Inter"/>
              </a:rPr>
              <a:t> you about early human migration?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would you like to explore further to talk about with the class?</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p:txBody>
      </p:sp>
      <p:pic>
        <p:nvPicPr>
          <p:cNvPr id="59" name="Google Shape;59;p13"/>
          <p:cNvPicPr preferRelativeResize="0"/>
          <p:nvPr/>
        </p:nvPicPr>
        <p:blipFill>
          <a:blip r:embed="rId5">
            <a:alphaModFix/>
          </a:blip>
          <a:stretch>
            <a:fillRect/>
          </a:stretch>
        </p:blipFill>
        <p:spPr>
          <a:xfrm>
            <a:off x="216272" y="154797"/>
            <a:ext cx="1041739" cy="431978"/>
          </a:xfrm>
          <a:prstGeom prst="rect">
            <a:avLst/>
          </a:prstGeom>
          <a:noFill/>
          <a:ln>
            <a:noFill/>
          </a:ln>
        </p:spPr>
      </p:pic>
      <p:sp>
        <p:nvSpPr>
          <p:cNvPr id="60" name="Google Shape;60;p13"/>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1700">
              <a:solidFill>
                <a:schemeClr val="dk1"/>
              </a:solidFill>
              <a:latin typeface="Halant"/>
              <a:ea typeface="Halant"/>
              <a:cs typeface="Halant"/>
              <a:sym typeface="Halant"/>
            </a:endParaRPr>
          </a:p>
        </p:txBody>
      </p:sp>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7" name="Google Shape;67;p1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70" name="Google Shape;70;p14"/>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71" name="Google Shape;71;p14"/>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72" name="Google Shape;72;p14"/>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73" name="Google Shape;73;p14"/>
          <p:cNvGraphicFramePr/>
          <p:nvPr/>
        </p:nvGraphicFramePr>
        <p:xfrm>
          <a:off x="469050" y="3867763"/>
          <a:ext cx="3000000" cy="3000000"/>
        </p:xfrm>
        <a:graphic>
          <a:graphicData uri="http://schemas.openxmlformats.org/drawingml/2006/table">
            <a:tbl>
              <a:tblPr>
                <a:noFill/>
                <a:tableStyleId>{7AF00398-F85F-4B58-A49F-35AE924890B5}</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74" name="Google Shape;74;p14"/>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 name="Google Shape;75;p14"/>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76" name="Google Shape;76;p14"/>
          <p:cNvGraphicFramePr/>
          <p:nvPr/>
        </p:nvGraphicFramePr>
        <p:xfrm>
          <a:off x="417600" y="7098583"/>
          <a:ext cx="3000000" cy="3000000"/>
        </p:xfrm>
        <a:graphic>
          <a:graphicData uri="http://schemas.openxmlformats.org/drawingml/2006/table">
            <a:tbl>
              <a:tblPr>
                <a:noFill/>
                <a:tableStyleId>{7AF00398-F85F-4B58-A49F-35AE924890B5}</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_______________________.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77" name="Google Shape;77;p14"/>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78" name="Google Shape;78;p14"/>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5"/>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Plus Jakarta Sans"/>
                <a:ea typeface="Plus Jakarta Sans"/>
                <a:cs typeface="Plus Jakarta Sans"/>
                <a:sym typeface="Plus Jakarta Sans"/>
              </a:rPr>
              <a:t>“Climate Swings Drove Early Humans Out of Africa”</a:t>
            </a:r>
            <a:endParaRPr sz="1700">
              <a:solidFill>
                <a:schemeClr val="dk1"/>
              </a:solidFill>
              <a:latin typeface="Plus Jakarta Sans"/>
              <a:ea typeface="Plus Jakarta Sans"/>
              <a:cs typeface="Plus Jakarta Sans"/>
              <a:sym typeface="Plus Jakarta Sans"/>
            </a:endParaRPr>
          </a:p>
        </p:txBody>
      </p:sp>
      <p:sp>
        <p:nvSpPr>
          <p:cNvPr id="84" name="Google Shape;84;p15"/>
          <p:cNvSpPr txBox="1"/>
          <p:nvPr/>
        </p:nvSpPr>
        <p:spPr>
          <a:xfrm>
            <a:off x="460300" y="774538"/>
            <a:ext cx="6858000" cy="12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While reading the secondary source, use t</a:t>
            </a:r>
            <a:r>
              <a:rPr lang="en" sz="1200">
                <a:latin typeface="Inter"/>
                <a:ea typeface="Inter"/>
                <a:cs typeface="Inter"/>
                <a:sym typeface="Inter"/>
              </a:rPr>
              <a:t>wo </a:t>
            </a:r>
            <a:r>
              <a:rPr lang="en" sz="1200">
                <a:solidFill>
                  <a:srgbClr val="000000"/>
                </a:solidFill>
                <a:latin typeface="Inter"/>
                <a:ea typeface="Inter"/>
                <a:cs typeface="Inter"/>
                <a:sym typeface="Inter"/>
              </a:rPr>
              <a:t>highlighters to </a:t>
            </a:r>
            <a:r>
              <a:rPr lang="en" sz="1200">
                <a:latin typeface="Inter"/>
                <a:ea typeface="Inter"/>
                <a:cs typeface="Inter"/>
                <a:sym typeface="Inter"/>
              </a:rPr>
              <a:t>annotate for the following questions:</a:t>
            </a:r>
            <a:endParaRPr sz="12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latin typeface="Inter"/>
                <a:ea typeface="Inter"/>
                <a:cs typeface="Inter"/>
                <a:sym typeface="Inter"/>
              </a:rPr>
              <a:t>Why did early humans migrate out of Africa?</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solidFill>
                  <a:schemeClr val="dk1"/>
                </a:solidFill>
                <a:latin typeface="Inter"/>
                <a:ea typeface="Inter"/>
                <a:cs typeface="Inter"/>
                <a:sym typeface="Inter"/>
              </a:rPr>
              <a:t>What evidence supports migration theories?</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85" name="Google Shape;85;p15"/>
          <p:cNvSpPr/>
          <p:nvPr/>
        </p:nvSpPr>
        <p:spPr>
          <a:xfrm>
            <a:off x="457200" y="12891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6" name="Google Shape;86;p15"/>
          <p:cNvSpPr/>
          <p:nvPr/>
        </p:nvSpPr>
        <p:spPr>
          <a:xfrm>
            <a:off x="457200" y="1534413"/>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 name="Google Shape;87;p15"/>
          <p:cNvSpPr txBox="1"/>
          <p:nvPr/>
        </p:nvSpPr>
        <p:spPr>
          <a:xfrm>
            <a:off x="395250" y="2339113"/>
            <a:ext cx="6981900" cy="6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88" name="Google Shape;88;p15"/>
          <p:cNvSpPr txBox="1"/>
          <p:nvPr/>
        </p:nvSpPr>
        <p:spPr>
          <a:xfrm>
            <a:off x="469041" y="8867405"/>
            <a:ext cx="6834300" cy="4380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latin typeface="Inter SemiBold"/>
                <a:ea typeface="Inter SemiBold"/>
                <a:cs typeface="Inter SemiBold"/>
                <a:sym typeface="Inter SemiBold"/>
              </a:rPr>
              <a:t>Source:</a:t>
            </a:r>
            <a:r>
              <a:rPr lang="en" sz="1100">
                <a:latin typeface="Inter"/>
                <a:ea typeface="Inter"/>
                <a:cs typeface="Inter"/>
                <a:sym typeface="Inter"/>
              </a:rPr>
              <a:t> Amanda </a:t>
            </a:r>
            <a:r>
              <a:rPr lang="en" sz="1100">
                <a:solidFill>
                  <a:schemeClr val="dk1"/>
                </a:solidFill>
                <a:latin typeface="Inter"/>
                <a:ea typeface="Inter"/>
                <a:cs typeface="Inter"/>
                <a:sym typeface="Inter"/>
              </a:rPr>
              <a:t>Mascarelli, "Climate Drove Early Humans Out of Africa." </a:t>
            </a:r>
            <a:r>
              <a:rPr i="1" lang="en" sz="1100">
                <a:solidFill>
                  <a:schemeClr val="dk1"/>
                </a:solidFill>
                <a:latin typeface="Inter"/>
                <a:ea typeface="Inter"/>
                <a:cs typeface="Inter"/>
                <a:sym typeface="Inter"/>
              </a:rPr>
              <a:t>SAPIENS</a:t>
            </a:r>
            <a:r>
              <a:rPr lang="en" sz="1100">
                <a:solidFill>
                  <a:schemeClr val="dk1"/>
                </a:solidFill>
                <a:latin typeface="Inter"/>
                <a:ea typeface="Inter"/>
                <a:cs typeface="Inter"/>
                <a:sym typeface="Inter"/>
              </a:rPr>
              <a:t>, July 11, 2018.</a:t>
            </a:r>
            <a:endParaRPr sz="1100">
              <a:latin typeface="Inter"/>
              <a:ea typeface="Inter"/>
              <a:cs typeface="Inter"/>
              <a:sym typeface="Inter"/>
            </a:endParaRPr>
          </a:p>
        </p:txBody>
      </p:sp>
      <p:sp>
        <p:nvSpPr>
          <p:cNvPr id="89" name="Google Shape;89;p15"/>
          <p:cNvSpPr txBox="1"/>
          <p:nvPr/>
        </p:nvSpPr>
        <p:spPr>
          <a:xfrm>
            <a:off x="322200" y="1764625"/>
            <a:ext cx="7128000" cy="7234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Inter"/>
                <a:ea typeface="Inter"/>
                <a:cs typeface="Inter"/>
                <a:sym typeface="Inter"/>
              </a:rPr>
              <a:t>The textbook narrative of human history tells us that between 70,000 and 60,000 years ago our earliest modern human ancestors traveled out of Africa on a journey that led them to nearby continents. But the factors that drove this mass exodus—as well as when it occurred and whether there was more than one big migration event—have long been points of spirited debate and contention. In a study published today in Nature, researchers report that dramatic climate fluctuations created favorable environmental conditions that triggered periodic waves of human migration out of Africa every 20,000 years or so, beginning just over 100,000 years ago. “What we cannot support is that there must have been a major single exit event from 70,000 to 60,000 years ago, which has become more or less the standard scenario for out of Africa,” says Axel Timmermann, a climate scientist based at the University of Hawaii at Manoa and lead author of the study. “Our results reveal that human migration out of Africa and across the Sinai Peninsula and the Red Sea near Bab-el-Mandeb was not a single event as is often suggested but that it occurred in waves, and every 20,000 years or so Earth’s axis wobble caused shifts in climate and vegetation in tropical and subtropical regions,” asserts Timmermann. Such shifts then opened up green corridors between Africa and the eastern Mediterranean and between Africa and the Arabian Peninsula, thus enabling Homo sapiens to leave northeastern Africa and to embark on their grand journey into Asia, Europe, Australia, and eventually to the Americas.” The study finds that humans traveled out of Africa in four waves across the Arabian Peninsula and the Levant region (the eastern Mediterranean). These waves occurred from 106,000 to 94,000 years ago, 89,000 to 73,000 years ago, 59,000 to 47,000 years ago, and 45,000 to 29,000 years ago—results that align well with a growing body of archaeological and fossil data. The wave that occurred approximately 50,000 years ago is likely the one that led to the population of the rest of the world. The new research also shows that Homo sapiens arrived simultaneously in southern China and Europe some 90,000 to 80,000 years ago.</a:t>
            </a:r>
            <a:endParaRPr sz="11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Cold, arid conditions during the first half of the last ice age (110,000 to 60,000 years ago) were punctuated every 20,000 years by warm summers in the Northern Hemisphere. These climate shifts, triggered by the wobble of Earth’s axis, created green corridors between Africa and Eurasia that set the stage for migratory waves of Homo sapiens. With the growth of lush grasses and shrubs, the expansion of animals and early humans out of Africa became possible. “If you imagine savannah biomes, they’re perfect for herbivores such as cattle, oryx, and other four-hooved animals,” explains Petraglia. “They migrate in those situations and eat off the grasslands, and then of course you have standing fresh water and aquatic resources in freshwater lakes.” In contrast, periods of low temperatures and extreme drought would have made human travel far less likely. Paleoclimatic models are in wide agreement that 60,000 to 70,000 years ago—an era that is often thought to be the main timeframe for modern human dispersal out of Africa—was one of the most extended drought periods in northern Africa, Saudi Arabia, and the eastern Mediterranean in the last 125,000 years, says Timmermann. “Walking into the Arabian Peninsula around 60,000 to 70,000 years ago,” he remarks, “would have been a bad choice.” Yet, Timmermann notes, just 10,000 years earlier (roughly 80,000 years ago) would have made for “wonderful conditions” for migration into Saudi Arabia and the eastern Mediterranean region.The team’s model suggests a more fluid exchange between Africa and nearby continents rather than a one-way exodus out of Africa. “Chasing prey through the green savannah in northeastern Africa, Sinai, the eastern Mediterranean, and the Arabian Peninsula, early Homo sapiens would not even have recognized the difference between Africa and Eurasia,” Timmermann says. “These migration corridors work in two directions.”</a:t>
            </a:r>
            <a:endParaRPr sz="1100">
              <a:latin typeface="Inter"/>
              <a:ea typeface="Inter"/>
              <a:cs typeface="Inter"/>
              <a:sym typeface="Inter"/>
            </a:endParaRPr>
          </a:p>
        </p:txBody>
      </p:sp>
      <p:pic>
        <p:nvPicPr>
          <p:cNvPr id="90" name="Google Shape;90;p15"/>
          <p:cNvPicPr preferRelativeResize="0"/>
          <p:nvPr/>
        </p:nvPicPr>
        <p:blipFill>
          <a:blip r:embed="rId3">
            <a:alphaModFix/>
          </a:blip>
          <a:stretch>
            <a:fillRect/>
          </a:stretch>
        </p:blipFill>
        <p:spPr>
          <a:xfrm>
            <a:off x="216272" y="154797"/>
            <a:ext cx="1041739" cy="431978"/>
          </a:xfrm>
          <a:prstGeom prst="rect">
            <a:avLst/>
          </a:prstGeom>
          <a:noFill/>
          <a:ln>
            <a:noFill/>
          </a:ln>
        </p:spPr>
      </p:pic>
      <p:sp>
        <p:nvSpPr>
          <p:cNvPr id="91" name="Google Shape;9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2" name="Google Shape;92;p1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93" name="Google Shape;9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(Text)</a:t>
            </a:r>
            <a:endParaRPr sz="2500">
              <a:solidFill>
                <a:schemeClr val="dk1"/>
              </a:solidFill>
              <a:latin typeface="Plus Jakarta Sans"/>
              <a:ea typeface="Plus Jakarta Sans"/>
              <a:cs typeface="Plus Jakarta Sans"/>
              <a:sym typeface="Plus Jakarta Sans"/>
            </a:endParaRPr>
          </a:p>
        </p:txBody>
      </p:sp>
      <p:sp>
        <p:nvSpPr>
          <p:cNvPr id="99" name="Google Shape;99;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1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1" name="Google Shape;101;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2" name="Google Shape;102;p1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3" name="Google Shape;103;p16"/>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050">
                <a:solidFill>
                  <a:schemeClr val="dk1"/>
                </a:solidFill>
                <a:latin typeface="Plus Jakarta Sans"/>
                <a:ea typeface="Plus Jakarta Sans"/>
                <a:cs typeface="Plus Jakarta Sans"/>
                <a:sym typeface="Plus Jakarta Sans"/>
              </a:rPr>
              <a:t>Directions</a:t>
            </a:r>
            <a:r>
              <a:rPr lang="en" sz="1050">
                <a:solidFill>
                  <a:schemeClr val="dk1"/>
                </a:solidFill>
                <a:latin typeface="Plus Jakarta Sans"/>
                <a:ea typeface="Plus Jakarta Sans"/>
                <a:cs typeface="Plus Jakarta Sans"/>
                <a:sym typeface="Plus Jakarta Sans"/>
              </a:rPr>
              <a:t>: </a:t>
            </a:r>
            <a:r>
              <a:rPr lang="en" sz="105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write one additional piece of evidence, not included by the author that could have been used to support the claim further.</a:t>
            </a:r>
            <a:endParaRPr sz="1050">
              <a:solidFill>
                <a:schemeClr val="dk1"/>
              </a:solidFill>
              <a:latin typeface="Plus Jakarta Sans"/>
              <a:ea typeface="Plus Jakarta Sans"/>
              <a:cs typeface="Plus Jakarta Sans"/>
              <a:sym typeface="Plus Jakarta Sans"/>
            </a:endParaRPr>
          </a:p>
        </p:txBody>
      </p:sp>
      <p:sp>
        <p:nvSpPr>
          <p:cNvPr id="104" name="Google Shape;104;p16"/>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Early Human Migration</a:t>
            </a:r>
            <a:endParaRPr b="1" sz="1300">
              <a:latin typeface="Inter"/>
              <a:ea typeface="Inter"/>
              <a:cs typeface="Inter"/>
              <a:sym typeface="Inter"/>
            </a:endParaRPr>
          </a:p>
        </p:txBody>
      </p:sp>
      <p:sp>
        <p:nvSpPr>
          <p:cNvPr id="105" name="Google Shape;105;p16"/>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06" name="Google Shape;106;p16"/>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07" name="Google Shape;107;p16"/>
          <p:cNvGraphicFramePr/>
          <p:nvPr/>
        </p:nvGraphicFramePr>
        <p:xfrm>
          <a:off x="469250" y="4116400"/>
          <a:ext cx="3000000" cy="3000000"/>
        </p:xfrm>
        <a:graphic>
          <a:graphicData uri="http://schemas.openxmlformats.org/drawingml/2006/table">
            <a:tbl>
              <a:tblPr>
                <a:noFill/>
                <a:tableStyleId>{7AF00398-F85F-4B58-A49F-35AE924890B5}</a:tableStyleId>
              </a:tblPr>
              <a:tblGrid>
                <a:gridCol w="3417150"/>
                <a:gridCol w="3417150"/>
              </a:tblGrid>
              <a:tr h="370200">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3105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31057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08" name="Google Shape;108;p16"/>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9" name="Google Shape;109;p16"/>
          <p:cNvSpPr txBox="1"/>
          <p:nvPr/>
        </p:nvSpPr>
        <p:spPr>
          <a:xfrm>
            <a:off x="469050" y="7460100"/>
            <a:ext cx="6834300" cy="1792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(Hint: Think back to the previous lesson)</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17"/>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Early Human Migration Interactive Map (Exemplar)</a:t>
            </a:r>
            <a:endParaRPr sz="1800">
              <a:solidFill>
                <a:schemeClr val="dk1"/>
              </a:solidFill>
              <a:latin typeface="Plus Jakarta Sans"/>
              <a:ea typeface="Plus Jakarta Sans"/>
              <a:cs typeface="Plus Jakarta Sans"/>
              <a:sym typeface="Plus Jakarta Sans"/>
            </a:endParaRPr>
          </a:p>
        </p:txBody>
      </p:sp>
      <p:sp>
        <p:nvSpPr>
          <p:cNvPr id="115" name="Google Shape;115;p1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6" name="Google Shape;116;p1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17" name="Google Shape;117;p1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8" name="Google Shape;118;p17"/>
          <p:cNvSpPr txBox="1"/>
          <p:nvPr/>
        </p:nvSpPr>
        <p:spPr>
          <a:xfrm>
            <a:off x="357175" y="1113475"/>
            <a:ext cx="7087200" cy="831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this </a:t>
            </a:r>
            <a:r>
              <a:rPr lang="en" sz="1100" u="sng">
                <a:solidFill>
                  <a:schemeClr val="hlink"/>
                </a:solidFill>
                <a:latin typeface="Halant"/>
                <a:ea typeface="Halant"/>
                <a:cs typeface="Halant"/>
                <a:sym typeface="Halant"/>
                <a:hlinkClick r:id="rId4"/>
              </a:rPr>
              <a:t>site</a:t>
            </a:r>
            <a:r>
              <a:rPr lang="en" sz="1100">
                <a:solidFill>
                  <a:schemeClr val="dk1"/>
                </a:solidFill>
                <a:latin typeface="Halant"/>
                <a:ea typeface="Halant"/>
                <a:cs typeface="Halant"/>
                <a:sym typeface="Halant"/>
              </a:rPr>
              <a:t>, engage with the interactive human migration map. Use the timeline bar at the bottom of the map to move forward through the time periods. Click on the various colored dots (Archaeological Sites, Climate Conditions, Human Encounters) to learn more about the causes of migration. Learn more about particular developments by clicking on the images when they appear. Answer the questions below.</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Origins &amp; Destinations</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At what time do the first migration paths leave Africa?</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120,000 - 115,000 years ago</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Which regions did early humans settle next?</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Around the Mediterranean Sea and in the Middle East</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Climate &amp; Geography</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did changing climate and geography affect human survival and migration paths? Cite particular time periods.</a:t>
            </a:r>
            <a:endParaRPr sz="1100">
              <a:solidFill>
                <a:schemeClr val="dk1"/>
              </a:solidFill>
              <a:latin typeface="Inter"/>
              <a:ea typeface="Inter"/>
              <a:cs typeface="Inter"/>
              <a:sym typeface="Inter"/>
            </a:endParaRPr>
          </a:p>
          <a:p>
            <a:pPr indent="-298450" lvl="0" marL="1371600" rtl="0" algn="l">
              <a:lnSpc>
                <a:spcPct val="100000"/>
              </a:lnSpc>
              <a:spcBef>
                <a:spcPts val="0"/>
              </a:spcBef>
              <a:spcAft>
                <a:spcPts val="0"/>
              </a:spcAft>
              <a:buSzPts val="1100"/>
              <a:buFont typeface="Inter"/>
              <a:buChar char="-"/>
            </a:pPr>
            <a:r>
              <a:rPr b="1" lang="en" sz="1100">
                <a:solidFill>
                  <a:srgbClr val="E95C3D"/>
                </a:solidFill>
                <a:latin typeface="Inter"/>
                <a:ea typeface="Inter"/>
                <a:cs typeface="Inter"/>
                <a:sym typeface="Inter"/>
              </a:rPr>
              <a:t>Humans were confined to Africa because of deserts and oceans (195,000 - 160,000 years ago)</a:t>
            </a:r>
            <a:endParaRPr b="1" sz="1100">
              <a:solidFill>
                <a:srgbClr val="E95C3D"/>
              </a:solidFill>
              <a:latin typeface="Inter"/>
              <a:ea typeface="Inter"/>
              <a:cs typeface="Inter"/>
              <a:sym typeface="Inter"/>
            </a:endParaRPr>
          </a:p>
          <a:p>
            <a:pPr indent="-298450" lvl="0" marL="1371600" rtl="0" algn="l">
              <a:lnSpc>
                <a:spcPct val="100000"/>
              </a:lnSpc>
              <a:spcBef>
                <a:spcPts val="0"/>
              </a:spcBef>
              <a:spcAft>
                <a:spcPts val="0"/>
              </a:spcAft>
              <a:buSzPts val="1100"/>
              <a:buFont typeface="Inter"/>
              <a:buChar char="-"/>
            </a:pPr>
            <a:r>
              <a:rPr b="1" lang="en" sz="1100">
                <a:solidFill>
                  <a:srgbClr val="E95C3D"/>
                </a:solidFill>
                <a:latin typeface="Inter"/>
                <a:ea typeface="Inter"/>
                <a:cs typeface="Inter"/>
                <a:sym typeface="Inter"/>
              </a:rPr>
              <a:t>A drought prevented humans from living outside Africa and the human species almost went extinct (115,000 - 70,000 years ago)</a:t>
            </a:r>
            <a:endParaRPr b="1" sz="1100">
              <a:solidFill>
                <a:srgbClr val="E95C3D"/>
              </a:solidFill>
              <a:latin typeface="Inter"/>
              <a:ea typeface="Inter"/>
              <a:cs typeface="Inter"/>
              <a:sym typeface="Inter"/>
            </a:endParaRPr>
          </a:p>
          <a:p>
            <a:pPr indent="-298450" lvl="0" marL="1371600" rtl="0" algn="l">
              <a:lnSpc>
                <a:spcPct val="100000"/>
              </a:lnSpc>
              <a:spcBef>
                <a:spcPts val="0"/>
              </a:spcBef>
              <a:spcAft>
                <a:spcPts val="0"/>
              </a:spcAft>
              <a:buSzPts val="1100"/>
              <a:buFont typeface="Inter"/>
              <a:buChar char="-"/>
            </a:pPr>
            <a:r>
              <a:rPr b="1" lang="en" sz="1100">
                <a:solidFill>
                  <a:srgbClr val="E95C3D"/>
                </a:solidFill>
                <a:latin typeface="Inter"/>
                <a:ea typeface="Inter"/>
                <a:cs typeface="Inter"/>
                <a:sym typeface="Inter"/>
              </a:rPr>
              <a:t>Humans entered North America near the end of the last Ice Age (20,000 - 15,000 years ago</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Evidence Behind the Map</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Select one migration path and list what supports its existence (e.g., fossils, tools, DNA).</a:t>
            </a:r>
            <a:br>
              <a:rPr lang="en" sz="1100">
                <a:solidFill>
                  <a:schemeClr val="dk1"/>
                </a:solidFill>
                <a:latin typeface="Inter"/>
                <a:ea typeface="Inter"/>
                <a:cs typeface="Inter"/>
                <a:sym typeface="Inter"/>
              </a:rPr>
            </a:br>
            <a:r>
              <a:rPr b="1" lang="en" sz="1100">
                <a:solidFill>
                  <a:srgbClr val="E95C3D"/>
                </a:solidFill>
                <a:latin typeface="Inter"/>
                <a:ea typeface="Inter"/>
                <a:cs typeface="Inter"/>
                <a:sym typeface="Inter"/>
              </a:rPr>
              <a:t>North America’s Oldest Site: The remains of animals, human artifacts, and DNA evidence demonstrate human existence in Oregon’s Paisley Caves 14,600 years ago.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Inferences</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human adaptations might have helped them survive new climates or environments?</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They may have had to create new tools in order to take the warm fur off animals and make it into clothing. This would have allowed humans to survive in colder climates.</a:t>
            </a: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Thinking Critically</a:t>
            </a:r>
            <a:endParaRPr b="1"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questions come up when you see gaps or sudden changes in migration patterns?</a:t>
            </a:r>
            <a:endParaRPr sz="1100">
              <a:solidFill>
                <a:schemeClr val="dk1"/>
              </a:solidFill>
              <a:latin typeface="Inter"/>
              <a:ea typeface="Inter"/>
              <a:cs typeface="Inter"/>
              <a:sym typeface="Inter"/>
            </a:endParaRPr>
          </a:p>
          <a:p>
            <a:pPr indent="0" lvl="0" marL="914400" rtl="0" algn="l">
              <a:spcBef>
                <a:spcPts val="0"/>
              </a:spcBef>
              <a:spcAft>
                <a:spcPts val="0"/>
              </a:spcAft>
              <a:buNone/>
            </a:pPr>
            <a:r>
              <a:rPr b="1" lang="en" sz="1100">
                <a:solidFill>
                  <a:srgbClr val="E95C3D"/>
                </a:solidFill>
                <a:latin typeface="Inter"/>
                <a:ea typeface="Inter"/>
                <a:cs typeface="Inter"/>
                <a:sym typeface="Inter"/>
              </a:rPr>
              <a:t>I wonder if the gaps in migration patterns mean we just haven’t found the evidence yet. Could early humans have traveled through areas we don’t expect, or maybe their remains didn’t survive? I also wonder if climate or natural disasters caused sudden changes.</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surprised you about early human migration?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I was surprised at how early humans were able to travel such long distances without modern tools or technology. It was also interesting how much climate played a role in when and where people moved.</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would you like to explore further to talk about with the class?</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rPr b="1" lang="en" sz="1100">
                <a:solidFill>
                  <a:srgbClr val="E95C3D"/>
                </a:solidFill>
                <a:latin typeface="Inter"/>
                <a:ea typeface="Inter"/>
                <a:cs typeface="Inter"/>
                <a:sym typeface="Inter"/>
              </a:rPr>
              <a:t>I’d like to explore more about how scientists use DNA to trace migration and how accurate those results really are.</a:t>
            </a:r>
            <a:endParaRPr b="1" sz="1100">
              <a:solidFill>
                <a:srgbClr val="E95C3D"/>
              </a:solidFill>
              <a:latin typeface="Inter"/>
              <a:ea typeface="Inter"/>
              <a:cs typeface="Inter"/>
              <a:sym typeface="Inter"/>
            </a:endParaRPr>
          </a:p>
        </p:txBody>
      </p:sp>
      <p:pic>
        <p:nvPicPr>
          <p:cNvPr id="119" name="Google Shape;119;p17"/>
          <p:cNvPicPr preferRelativeResize="0"/>
          <p:nvPr/>
        </p:nvPicPr>
        <p:blipFill>
          <a:blip r:embed="rId5">
            <a:alphaModFix/>
          </a:blip>
          <a:stretch>
            <a:fillRect/>
          </a:stretch>
        </p:blipFill>
        <p:spPr>
          <a:xfrm>
            <a:off x="216272" y="154797"/>
            <a:ext cx="1041739" cy="431978"/>
          </a:xfrm>
          <a:prstGeom prst="rect">
            <a:avLst/>
          </a:prstGeom>
          <a:noFill/>
          <a:ln>
            <a:noFill/>
          </a:ln>
        </p:spPr>
      </p:pic>
      <p:sp>
        <p:nvSpPr>
          <p:cNvPr id="120" name="Google Shape;120;p17"/>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(Exemplar)</a:t>
            </a:r>
            <a:endParaRPr sz="1700">
              <a:solidFill>
                <a:schemeClr val="dk1"/>
              </a:solidFill>
              <a:latin typeface="Halant"/>
              <a:ea typeface="Halant"/>
              <a:cs typeface="Halant"/>
              <a:sym typeface="Halant"/>
            </a:endParaRPr>
          </a:p>
        </p:txBody>
      </p:sp>
      <p:sp>
        <p:nvSpPr>
          <p:cNvPr id="126" name="Google Shape;126;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7" name="Google Shape;127;p1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8" name="Google Shape;12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1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0" name="Google Shape;130;p18"/>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131" name="Google Shape;131;p18"/>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132" name="Google Shape;132;p18"/>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133" name="Google Shape;133;p18"/>
          <p:cNvGraphicFramePr/>
          <p:nvPr/>
        </p:nvGraphicFramePr>
        <p:xfrm>
          <a:off x="469050" y="3867763"/>
          <a:ext cx="3000000" cy="3000000"/>
        </p:xfrm>
        <a:graphic>
          <a:graphicData uri="http://schemas.openxmlformats.org/drawingml/2006/table">
            <a:tbl>
              <a:tblPr>
                <a:noFill/>
                <a:tableStyleId>{7AF00398-F85F-4B58-A49F-35AE924890B5}</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34" name="Google Shape;134;p18"/>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5" name="Google Shape;135;p18"/>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136" name="Google Shape;136;p18"/>
          <p:cNvGraphicFramePr/>
          <p:nvPr/>
        </p:nvGraphicFramePr>
        <p:xfrm>
          <a:off x="417600" y="7098583"/>
          <a:ext cx="3000000" cy="3000000"/>
        </p:xfrm>
        <a:graphic>
          <a:graphicData uri="http://schemas.openxmlformats.org/drawingml/2006/table">
            <a:tbl>
              <a:tblPr>
                <a:noFill/>
                <a:tableStyleId>{7AF00398-F85F-4B58-A49F-35AE924890B5}</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a:t>
                      </a:r>
                      <a:r>
                        <a:rPr b="1" lang="en" sz="1200" u="sng">
                          <a:solidFill>
                            <a:srgbClr val="E95C3D"/>
                          </a:solidFill>
                          <a:latin typeface="Inter"/>
                          <a:ea typeface="Inter"/>
                          <a:cs typeface="Inter"/>
                          <a:sym typeface="Inter"/>
                        </a:rPr>
                        <a:t>Kind</a:t>
                      </a:r>
                      <a:r>
                        <a:rPr lang="en" sz="1100">
                          <a:solidFill>
                            <a:schemeClr val="dk1"/>
                          </a:solidFill>
                          <a:latin typeface="Inter"/>
                          <a:ea typeface="Inter"/>
                          <a:cs typeface="Inter"/>
                          <a:sym typeface="Inter"/>
                        </a:rPr>
                        <a:t>.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292100" lvl="0" marL="457200" rtl="0" algn="l">
                        <a:spcBef>
                          <a:spcPts val="0"/>
                        </a:spcBef>
                        <a:spcAft>
                          <a:spcPts val="0"/>
                        </a:spcAft>
                        <a:buClr>
                          <a:srgbClr val="E95C3D"/>
                        </a:buClr>
                        <a:buSzPts val="1000"/>
                        <a:buFont typeface="Inter"/>
                        <a:buChar char="●"/>
                      </a:pPr>
                      <a:r>
                        <a:rPr b="1" lang="en" sz="1200">
                          <a:solidFill>
                            <a:srgbClr val="E95C3D"/>
                          </a:solidFill>
                          <a:latin typeface="Inter"/>
                          <a:ea typeface="Inter"/>
                          <a:cs typeface="Inter"/>
                          <a:sym typeface="Inter"/>
                        </a:rPr>
                        <a:t>I always share my lunch if someone asks or needs something to eat</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 get breakfast ready for my siblings in the morning to help my parents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I tell people things that I like about them </a:t>
                      </a:r>
                      <a:endParaRPr b="1" sz="12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claim becomes unreliable and harder to trust. The claim might be based on assumptions, personal biases, or misinformation rather than credible evidence. This matters because it can spread false narratives and increase skepticism toward other claims too.</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37" name="Google Shape;137;p18"/>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38" name="Google Shape;138;p18"/>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19"/>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Plus Jakarta Sans"/>
                <a:ea typeface="Plus Jakarta Sans"/>
                <a:cs typeface="Plus Jakarta Sans"/>
                <a:sym typeface="Plus Jakarta Sans"/>
              </a:rPr>
              <a:t>“Climate Swings Drove Early Humans Out of </a:t>
            </a:r>
            <a:r>
              <a:rPr lang="en" sz="1700">
                <a:solidFill>
                  <a:schemeClr val="dk1"/>
                </a:solidFill>
                <a:latin typeface="Plus Jakarta Sans"/>
                <a:ea typeface="Plus Jakarta Sans"/>
                <a:cs typeface="Plus Jakarta Sans"/>
                <a:sym typeface="Plus Jakarta Sans"/>
              </a:rPr>
              <a:t>Africa”</a:t>
            </a:r>
            <a:endParaRPr sz="1700">
              <a:solidFill>
                <a:schemeClr val="dk1"/>
              </a:solidFill>
              <a:latin typeface="Plus Jakarta Sans"/>
              <a:ea typeface="Plus Jakarta Sans"/>
              <a:cs typeface="Plus Jakarta Sans"/>
              <a:sym typeface="Plus Jakarta Sans"/>
            </a:endParaRPr>
          </a:p>
        </p:txBody>
      </p:sp>
      <p:sp>
        <p:nvSpPr>
          <p:cNvPr id="144" name="Google Shape;144;p19"/>
          <p:cNvSpPr txBox="1"/>
          <p:nvPr/>
        </p:nvSpPr>
        <p:spPr>
          <a:xfrm>
            <a:off x="460300" y="774538"/>
            <a:ext cx="6858000" cy="12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While reading the secondary source, use t</a:t>
            </a:r>
            <a:r>
              <a:rPr lang="en" sz="1200">
                <a:latin typeface="Inter"/>
                <a:ea typeface="Inter"/>
                <a:cs typeface="Inter"/>
                <a:sym typeface="Inter"/>
              </a:rPr>
              <a:t>wo </a:t>
            </a:r>
            <a:r>
              <a:rPr lang="en" sz="1200">
                <a:solidFill>
                  <a:srgbClr val="000000"/>
                </a:solidFill>
                <a:latin typeface="Inter"/>
                <a:ea typeface="Inter"/>
                <a:cs typeface="Inter"/>
                <a:sym typeface="Inter"/>
              </a:rPr>
              <a:t>highlighters to </a:t>
            </a:r>
            <a:r>
              <a:rPr lang="en" sz="1200">
                <a:latin typeface="Inter"/>
                <a:ea typeface="Inter"/>
                <a:cs typeface="Inter"/>
                <a:sym typeface="Inter"/>
              </a:rPr>
              <a:t>annotate for the following questions:</a:t>
            </a:r>
            <a:endParaRPr sz="12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latin typeface="Inter"/>
                <a:ea typeface="Inter"/>
                <a:cs typeface="Inter"/>
                <a:sym typeface="Inter"/>
              </a:rPr>
              <a:t>Why did early humans migrate out of Africa?</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solidFill>
                  <a:schemeClr val="dk1"/>
                </a:solidFill>
                <a:latin typeface="Inter"/>
                <a:ea typeface="Inter"/>
                <a:cs typeface="Inter"/>
                <a:sym typeface="Inter"/>
              </a:rPr>
              <a:t>What evidence supports migration theories?</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45" name="Google Shape;145;p19"/>
          <p:cNvSpPr/>
          <p:nvPr/>
        </p:nvSpPr>
        <p:spPr>
          <a:xfrm>
            <a:off x="457200" y="1289150"/>
            <a:ext cx="431100" cy="177900"/>
          </a:xfrm>
          <a:prstGeom prst="rect">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6" name="Google Shape;146;p19"/>
          <p:cNvSpPr/>
          <p:nvPr/>
        </p:nvSpPr>
        <p:spPr>
          <a:xfrm>
            <a:off x="457200" y="1534413"/>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7" name="Google Shape;147;p19"/>
          <p:cNvSpPr txBox="1"/>
          <p:nvPr/>
        </p:nvSpPr>
        <p:spPr>
          <a:xfrm>
            <a:off x="395250" y="2339113"/>
            <a:ext cx="6981900" cy="6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48" name="Google Shape;148;p19"/>
          <p:cNvSpPr txBox="1"/>
          <p:nvPr/>
        </p:nvSpPr>
        <p:spPr>
          <a:xfrm>
            <a:off x="469041" y="8867405"/>
            <a:ext cx="6834300" cy="4380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latin typeface="Inter SemiBold"/>
                <a:ea typeface="Inter SemiBold"/>
                <a:cs typeface="Inter SemiBold"/>
                <a:sym typeface="Inter SemiBold"/>
              </a:rPr>
              <a:t>Source:</a:t>
            </a:r>
            <a:r>
              <a:rPr lang="en" sz="1100">
                <a:latin typeface="Inter"/>
                <a:ea typeface="Inter"/>
                <a:cs typeface="Inter"/>
                <a:sym typeface="Inter"/>
              </a:rPr>
              <a:t> Amanda </a:t>
            </a:r>
            <a:r>
              <a:rPr lang="en" sz="1100">
                <a:solidFill>
                  <a:schemeClr val="dk1"/>
                </a:solidFill>
                <a:latin typeface="Inter"/>
                <a:ea typeface="Inter"/>
                <a:cs typeface="Inter"/>
                <a:sym typeface="Inter"/>
              </a:rPr>
              <a:t>Mascarelli, "Climate Drove Early Humans Out of Africa." </a:t>
            </a:r>
            <a:r>
              <a:rPr i="1" lang="en" sz="1100">
                <a:solidFill>
                  <a:schemeClr val="dk1"/>
                </a:solidFill>
                <a:latin typeface="Inter"/>
                <a:ea typeface="Inter"/>
                <a:cs typeface="Inter"/>
                <a:sym typeface="Inter"/>
              </a:rPr>
              <a:t>SAPIENS</a:t>
            </a:r>
            <a:r>
              <a:rPr lang="en" sz="1100">
                <a:solidFill>
                  <a:schemeClr val="dk1"/>
                </a:solidFill>
                <a:latin typeface="Inter"/>
                <a:ea typeface="Inter"/>
                <a:cs typeface="Inter"/>
                <a:sym typeface="Inter"/>
              </a:rPr>
              <a:t>, July 11, 2018.</a:t>
            </a:r>
            <a:endParaRPr sz="1100">
              <a:latin typeface="Inter"/>
              <a:ea typeface="Inter"/>
              <a:cs typeface="Inter"/>
              <a:sym typeface="Inter"/>
            </a:endParaRPr>
          </a:p>
        </p:txBody>
      </p:sp>
      <p:sp>
        <p:nvSpPr>
          <p:cNvPr id="149" name="Google Shape;149;p19"/>
          <p:cNvSpPr txBox="1"/>
          <p:nvPr/>
        </p:nvSpPr>
        <p:spPr>
          <a:xfrm>
            <a:off x="322200" y="1764625"/>
            <a:ext cx="7128000" cy="7234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Inter"/>
                <a:ea typeface="Inter"/>
                <a:cs typeface="Inter"/>
                <a:sym typeface="Inter"/>
              </a:rPr>
              <a:t>The textbook narrative of human history tells us that between 70,000 and 60,000 years ago our earliest modern human ancestors traveled out of Africa on a journey that led them to nearby continents. But the factors that drove this mass exodus—as well as when it occurred and whether there was more than one big migration event—have long been points of spirited debate and contention. In a study published today in Nature, researchers report that </a:t>
            </a:r>
            <a:r>
              <a:rPr lang="en" sz="1100">
                <a:highlight>
                  <a:srgbClr val="E95C3D"/>
                </a:highlight>
                <a:latin typeface="Inter"/>
                <a:ea typeface="Inter"/>
                <a:cs typeface="Inter"/>
                <a:sym typeface="Inter"/>
              </a:rPr>
              <a:t>dramatic climate fluctuations created favorable environmental conditions that triggered periodic waves of human migration out of Africa every 20,000 years or so, beginning just over 100,000 years ago.</a:t>
            </a:r>
            <a:r>
              <a:rPr lang="en" sz="1100">
                <a:latin typeface="Inter"/>
                <a:ea typeface="Inter"/>
                <a:cs typeface="Inter"/>
                <a:sym typeface="Inter"/>
              </a:rPr>
              <a:t> “What we cannot support is that there must have been a major single exit event from 70,000 to 60,000 years ago, which has become more or less the standard scenario for out of Africa,” says Axel Timmermann, a climate scientist based at the University of Hawaii at Manoa and lead author of the study. </a:t>
            </a:r>
            <a:r>
              <a:rPr lang="en" sz="1100">
                <a:highlight>
                  <a:srgbClr val="F1AF4B"/>
                </a:highlight>
                <a:latin typeface="Inter"/>
                <a:ea typeface="Inter"/>
                <a:cs typeface="Inter"/>
                <a:sym typeface="Inter"/>
              </a:rPr>
              <a:t>“Our results reveal that human migration out of Africa and across the Sinai Peninsula and the Red Sea near Bab-el-Mandeb was not a single event as is often suggested but that it occurred in waves, and every 20,000 years or so Earth’s axis wobble caused shifts in climate and vegetation in tropical and subtropical regions,”</a:t>
            </a:r>
            <a:r>
              <a:rPr lang="en" sz="1100">
                <a:latin typeface="Inter"/>
                <a:ea typeface="Inter"/>
                <a:cs typeface="Inter"/>
                <a:sym typeface="Inter"/>
              </a:rPr>
              <a:t> asserts Timmermann. </a:t>
            </a:r>
            <a:r>
              <a:rPr lang="en" sz="1100">
                <a:highlight>
                  <a:srgbClr val="E95C3D"/>
                </a:highlight>
                <a:latin typeface="Inter"/>
                <a:ea typeface="Inter"/>
                <a:cs typeface="Inter"/>
                <a:sym typeface="Inter"/>
              </a:rPr>
              <a:t>Such shifts then opened up green corridors between Africa and the eastern Mediterranean and between Africa and the Arabian Peninsula, thus enabling Homo sapiens to leave northeastern Africa and to embark on their grand journey into Asia, Europe, Australia, and eventually to the Americas.”</a:t>
            </a:r>
            <a:r>
              <a:rPr lang="en" sz="1100">
                <a:latin typeface="Inter"/>
                <a:ea typeface="Inter"/>
                <a:cs typeface="Inter"/>
                <a:sym typeface="Inter"/>
              </a:rPr>
              <a:t> </a:t>
            </a:r>
            <a:r>
              <a:rPr lang="en" sz="1100">
                <a:highlight>
                  <a:srgbClr val="F1AF4B"/>
                </a:highlight>
                <a:latin typeface="Inter"/>
                <a:ea typeface="Inter"/>
                <a:cs typeface="Inter"/>
                <a:sym typeface="Inter"/>
              </a:rPr>
              <a:t>T</a:t>
            </a:r>
            <a:r>
              <a:rPr lang="en" sz="1100">
                <a:highlight>
                  <a:srgbClr val="F1AF4B"/>
                </a:highlight>
                <a:latin typeface="Inter"/>
                <a:ea typeface="Inter"/>
                <a:cs typeface="Inter"/>
                <a:sym typeface="Inter"/>
              </a:rPr>
              <a:t>he study finds that humans traveled out of Africa in four waves across the Arabian Peninsula and the Levant region (the eastern Mediterranean). These waves occurred from 106,000 to 94,000 years ago, 89,000 to 73,000 years ago, 59,000 to 47,000 years ago, and 45,000 to 29,000 years ago—results that align well with a growing body of archaeological and fossil data. </a:t>
            </a:r>
            <a:r>
              <a:rPr lang="en" sz="1100">
                <a:latin typeface="Inter"/>
                <a:ea typeface="Inter"/>
                <a:cs typeface="Inter"/>
                <a:sym typeface="Inter"/>
              </a:rPr>
              <a:t>The wave that occurred approximately 50,000 years ago is likely the one that led to the population of the rest of the world. The new research also shows that Homo sapiens arrived simultaneously in southern China and Europe some 90,000 to 80,000 years ago.</a:t>
            </a:r>
            <a:endParaRPr sz="11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1100">
                <a:highlight>
                  <a:srgbClr val="E95C3D"/>
                </a:highlight>
                <a:latin typeface="Inter"/>
                <a:ea typeface="Inter"/>
                <a:cs typeface="Inter"/>
                <a:sym typeface="Inter"/>
              </a:rPr>
              <a:t>Cold, arid conditions during the first half of the last ice age (110,000 to 60,000 years ago) were punctuated every 20,000 years by warm summers in the Northern Hemisphere. These climate shifts, triggered by the wobble of Earth’s axis, created green corridors between Africa and Eurasia that set the stage for migratory waves of Homo sapiens. With the growth of lush grasses and shrubs, the expansion of animals and early humans out of Africa became possible.</a:t>
            </a:r>
            <a:r>
              <a:rPr lang="en" sz="1100">
                <a:latin typeface="Inter"/>
                <a:ea typeface="Inter"/>
                <a:cs typeface="Inter"/>
                <a:sym typeface="Inter"/>
              </a:rPr>
              <a:t> “If you imagine savannah biomes, they’re perfect for herbivores such as cattle, oryx, and other four-hooved animals,” explains Petraglia. “They migrate in those situations and eat off the grasslands, and then of course you have standing fresh water and aquatic resources in freshwater lakes.” In contrast, periods of low temperatures and extreme drought would have made human travel far less likely. Paleoclimatic models are in wide agreement that 60,000 to 70,000 years ago—an era that is often thought to be the main timeframe for modern human dispersal out of Africa—was one of the most extended drought periods in northern Africa, Saudi Arabia, and the eastern Mediterranean in the last 125,000 years, says Timmermann. “Walking into the Arabian Peninsula around 60,000 to 70,000 years ago,” he remarks, “would have been a bad choice.” Yet, Timmermann notes, just 10,000 years earlier (roughly 80,000 years ago) would have made for “wonderful conditions” for migration into Saudi Arabia and the eastern Mediterranean region.The team’s model suggests a more fluid exchange between Africa and nearby continents rather than a one-way exodus out of Africa. “Chasing prey through the green savannah in northeastern Africa, Sinai, the eastern Mediterranean, and the Arabian Peninsula, early Homo sapiens would not even have recognized the difference between Africa and Eurasia,” Timmermann says. “These migration corridors work in two directions.”</a:t>
            </a:r>
            <a:endParaRPr sz="1100">
              <a:latin typeface="Inter"/>
              <a:ea typeface="Inter"/>
              <a:cs typeface="Inter"/>
              <a:sym typeface="Inter"/>
            </a:endParaRPr>
          </a:p>
        </p:txBody>
      </p:sp>
      <p:pic>
        <p:nvPicPr>
          <p:cNvPr id="150" name="Google Shape;150;p19"/>
          <p:cNvPicPr preferRelativeResize="0"/>
          <p:nvPr/>
        </p:nvPicPr>
        <p:blipFill>
          <a:blip r:embed="rId3">
            <a:alphaModFix/>
          </a:blip>
          <a:stretch>
            <a:fillRect/>
          </a:stretch>
        </p:blipFill>
        <p:spPr>
          <a:xfrm>
            <a:off x="216272" y="154797"/>
            <a:ext cx="1041739" cy="431978"/>
          </a:xfrm>
          <a:prstGeom prst="rect">
            <a:avLst/>
          </a:prstGeom>
          <a:noFill/>
          <a:ln>
            <a:noFill/>
          </a:ln>
        </p:spPr>
      </p:pic>
      <p:sp>
        <p:nvSpPr>
          <p:cNvPr id="151" name="Google Shape;151;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2" name="Google Shape;152;p19"/>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53" name="Google Shape;153;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(Text)</a:t>
            </a:r>
            <a:endParaRPr sz="2500">
              <a:solidFill>
                <a:schemeClr val="dk1"/>
              </a:solidFill>
              <a:latin typeface="Plus Jakarta Sans"/>
              <a:ea typeface="Plus Jakarta Sans"/>
              <a:cs typeface="Plus Jakarta Sans"/>
              <a:sym typeface="Plus Jakarta Sans"/>
            </a:endParaRPr>
          </a:p>
        </p:txBody>
      </p:sp>
      <p:sp>
        <p:nvSpPr>
          <p:cNvPr id="159" name="Google Shape;159;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2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1" name="Google Shape;161;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2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3" name="Google Shape;163;p20"/>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050">
                <a:solidFill>
                  <a:schemeClr val="dk1"/>
                </a:solidFill>
                <a:latin typeface="Plus Jakarta Sans"/>
                <a:ea typeface="Plus Jakarta Sans"/>
                <a:cs typeface="Plus Jakarta Sans"/>
                <a:sym typeface="Plus Jakarta Sans"/>
              </a:rPr>
              <a:t>Directions</a:t>
            </a:r>
            <a:r>
              <a:rPr lang="en" sz="1050">
                <a:solidFill>
                  <a:schemeClr val="dk1"/>
                </a:solidFill>
                <a:latin typeface="Plus Jakarta Sans"/>
                <a:ea typeface="Plus Jakarta Sans"/>
                <a:cs typeface="Plus Jakarta Sans"/>
                <a:sym typeface="Plus Jakarta Sans"/>
              </a:rPr>
              <a:t>: </a:t>
            </a:r>
            <a:r>
              <a:rPr lang="en" sz="105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write one additional piece of evidence, not included by the author that could have been used to support the claim further.</a:t>
            </a:r>
            <a:endParaRPr sz="1050">
              <a:solidFill>
                <a:schemeClr val="dk1"/>
              </a:solidFill>
              <a:latin typeface="Plus Jakarta Sans"/>
              <a:ea typeface="Plus Jakarta Sans"/>
              <a:cs typeface="Plus Jakarta Sans"/>
              <a:sym typeface="Plus Jakarta Sans"/>
            </a:endParaRPr>
          </a:p>
        </p:txBody>
      </p:sp>
      <p:sp>
        <p:nvSpPr>
          <p:cNvPr id="164" name="Google Shape;164;p20"/>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Early Human Migration</a:t>
            </a:r>
            <a:endParaRPr b="1" sz="1300">
              <a:latin typeface="Inter"/>
              <a:ea typeface="Inter"/>
              <a:cs typeface="Inter"/>
              <a:sym typeface="Inter"/>
            </a:endParaRPr>
          </a:p>
        </p:txBody>
      </p:sp>
      <p:sp>
        <p:nvSpPr>
          <p:cNvPr id="165" name="Google Shape;165;p20"/>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Early humans migrated out of Africa in multiple waves triggered by changing climate conditions, rather than in a single major event.</a:t>
            </a:r>
            <a:endParaRPr b="1" sz="1300">
              <a:solidFill>
                <a:srgbClr val="E95C3D"/>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66" name="Google Shape;166;p20"/>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67" name="Google Shape;167;p20"/>
          <p:cNvGraphicFramePr/>
          <p:nvPr/>
        </p:nvGraphicFramePr>
        <p:xfrm>
          <a:off x="469250" y="4116400"/>
          <a:ext cx="3000000" cy="3000000"/>
        </p:xfrm>
        <a:graphic>
          <a:graphicData uri="http://schemas.openxmlformats.org/drawingml/2006/table">
            <a:tbl>
              <a:tblPr>
                <a:noFill/>
                <a:tableStyleId>{7AF00398-F85F-4B58-A49F-35AE924890B5}</a:tableStyleId>
              </a:tblPr>
              <a:tblGrid>
                <a:gridCol w="3417150"/>
                <a:gridCol w="3417150"/>
              </a:tblGrid>
              <a:tr h="373600">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2071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“Our results reveal that human migration out of Africa... was not a single event as is often suggested but that it occurred in waves, and every 20,000 years or so Earth’s axis wobble caused shifts in climate and vegetation…”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wave that occurred approximately 50,000 years ago is likely the one that led to the population of the rest of the world.”</a:t>
                      </a:r>
                      <a:endParaRPr b="1" sz="1200">
                        <a:solidFill>
                          <a:srgbClr val="E95C3D"/>
                        </a:solidFill>
                        <a:latin typeface="Inter"/>
                        <a:ea typeface="Inter"/>
                        <a:cs typeface="Inter"/>
                        <a:sym typeface="Inter"/>
                      </a:endParaRPr>
                    </a:p>
                  </a:txBody>
                  <a:tcPr marT="91425" marB="91425" marR="91425" marL="91425"/>
                </a:tc>
              </a:tr>
              <a:tr h="13652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This quote directly states that migration happened multiple times in waves due to cyclical climate changes, challenging the idea of one single migration event.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This quote supports the claim by identifying one of the several migration waves as the key one responsible for global human settlement, reinforcing the idea of multiple waves instead of just one.</a:t>
                      </a:r>
                      <a:endParaRPr>
                        <a:latin typeface="Inter"/>
                        <a:ea typeface="Inter"/>
                        <a:cs typeface="Inter"/>
                        <a:sym typeface="Inter"/>
                      </a:endParaRPr>
                    </a:p>
                  </a:txBody>
                  <a:tcPr marT="91425" marB="91425" marR="91425" marL="91425"/>
                </a:tc>
              </a:tr>
            </a:tbl>
          </a:graphicData>
        </a:graphic>
      </p:graphicFrame>
      <p:sp>
        <p:nvSpPr>
          <p:cNvPr id="168" name="Google Shape;168;p20"/>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9" name="Google Shape;169;p20"/>
          <p:cNvSpPr txBox="1"/>
          <p:nvPr/>
        </p:nvSpPr>
        <p:spPr>
          <a:xfrm>
            <a:off x="469050" y="7254550"/>
            <a:ext cx="6834300" cy="2093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Fossils like those of </a:t>
            </a:r>
            <a:r>
              <a:rPr b="1" i="1" lang="en" sz="1200">
                <a:solidFill>
                  <a:srgbClr val="E95C3D"/>
                </a:solidFill>
                <a:latin typeface="Inter"/>
                <a:ea typeface="Inter"/>
                <a:cs typeface="Inter"/>
                <a:sym typeface="Inter"/>
              </a:rPr>
              <a:t>Homo habilis</a:t>
            </a:r>
            <a:r>
              <a:rPr b="1" lang="en" sz="1200">
                <a:solidFill>
                  <a:srgbClr val="E95C3D"/>
                </a:solidFill>
                <a:latin typeface="Inter"/>
                <a:ea typeface="Inter"/>
                <a:cs typeface="Inter"/>
                <a:sym typeface="Inter"/>
              </a:rPr>
              <a:t> and </a:t>
            </a:r>
            <a:r>
              <a:rPr b="1" i="1" lang="en" sz="1200">
                <a:solidFill>
                  <a:srgbClr val="E95C3D"/>
                </a:solidFill>
                <a:latin typeface="Inter"/>
                <a:ea typeface="Inter"/>
                <a:cs typeface="Inter"/>
                <a:sym typeface="Inter"/>
              </a:rPr>
              <a:t>Neanderthals</a:t>
            </a:r>
            <a:r>
              <a:rPr b="1" lang="en" sz="1200">
                <a:solidFill>
                  <a:srgbClr val="E95C3D"/>
                </a:solidFill>
                <a:latin typeface="Inter"/>
                <a:ea typeface="Inter"/>
                <a:cs typeface="Inter"/>
                <a:sym typeface="Inter"/>
              </a:rPr>
              <a:t> found outside Africa in different regions and time periods support multiple migration events. For example, Neanderthal fossils in Europe and Homo habilis fossils linked to early tool use suggest humans moved out of Africa at different times, adapting to new environments.</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